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sldIdLst>
    <p:sldId id="279" r:id="rId2"/>
    <p:sldId id="257" r:id="rId3"/>
    <p:sldId id="258" r:id="rId4"/>
    <p:sldId id="337" r:id="rId5"/>
    <p:sldId id="334" r:id="rId6"/>
    <p:sldId id="345" r:id="rId7"/>
    <p:sldId id="333" r:id="rId8"/>
    <p:sldId id="335" r:id="rId9"/>
    <p:sldId id="336" r:id="rId10"/>
    <p:sldId id="362" r:id="rId11"/>
    <p:sldId id="341" r:id="rId12"/>
    <p:sldId id="363" r:id="rId13"/>
    <p:sldId id="342" r:id="rId14"/>
    <p:sldId id="343" r:id="rId15"/>
    <p:sldId id="338" r:id="rId16"/>
    <p:sldId id="344" r:id="rId17"/>
    <p:sldId id="348" r:id="rId18"/>
    <p:sldId id="361" r:id="rId19"/>
    <p:sldId id="349" r:id="rId20"/>
    <p:sldId id="340" r:id="rId21"/>
    <p:sldId id="346" r:id="rId22"/>
    <p:sldId id="347" r:id="rId23"/>
    <p:sldId id="266" r:id="rId24"/>
  </p:sldIdLst>
  <p:sldSz cx="24384000" cy="13716000"/>
  <p:notesSz cx="5143500" cy="9144000"/>
  <p:embeddedFontLst>
    <p:embeddedFont>
      <p:font typeface="Microsoft JhengHei" panose="020B0604030504040204" pitchFamily="34" charset="-120"/>
      <p:regular r:id="rId26"/>
      <p:bold r:id="rId27"/>
    </p:embeddedFont>
    <p:embeddedFont>
      <p:font typeface="等线" panose="02010600030101010101" pitchFamily="2" charset="-122"/>
      <p:regular r:id="rId28"/>
      <p:bold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custDataLst>
    <p:tags r:id="rId36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4F4"/>
    <a:srgbClr val="537ABA"/>
    <a:srgbClr val="F39C12"/>
    <a:srgbClr val="DD4B39"/>
    <a:srgbClr val="FFFFFF"/>
    <a:srgbClr val="00A65A"/>
    <a:srgbClr val="00C0EF"/>
    <a:srgbClr val="3C8DBC"/>
    <a:srgbClr val="FFF2F0"/>
    <a:srgbClr val="FFC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1" autoAdjust="0"/>
    <p:restoredTop sz="94613"/>
  </p:normalViewPr>
  <p:slideViewPr>
    <p:cSldViewPr snapToGrid="0" snapToObjects="1">
      <p:cViewPr varScale="1">
        <p:scale>
          <a:sx n="46" d="100"/>
          <a:sy n="46" d="100"/>
        </p:scale>
        <p:origin x="4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C3C92-BB62-48E7-9D79-97FA4C308844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1C816-3C9F-4AF7-B8DD-A8C50151FE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949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71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3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  <a:t>‹#›</a:t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5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2021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  <a:t>‹#›</a:t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 rotWithShape="1">
          <a:blip r:embed="rId2" cstate="email"/>
          <a:srcRect r="3421"/>
          <a:stretch>
            <a:fillRect/>
          </a:stretch>
        </p:blipFill>
        <p:spPr>
          <a:xfrm>
            <a:off x="11470408" y="0"/>
            <a:ext cx="12913591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" y="0"/>
            <a:ext cx="15029838" cy="137414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667118" y="1238250"/>
            <a:ext cx="1054100" cy="914400"/>
          </a:xfrm>
          <a:prstGeom prst="rect">
            <a:avLst/>
          </a:prstGeom>
        </p:spPr>
      </p:pic>
      <p:grpSp>
        <p:nvGrpSpPr>
          <p:cNvPr id="105" name="组合 105"/>
          <p:cNvGrpSpPr/>
          <p:nvPr/>
        </p:nvGrpSpPr>
        <p:grpSpPr>
          <a:xfrm>
            <a:off x="10188117" y="0"/>
            <a:ext cx="6007100" cy="13741400"/>
            <a:chOff x="10188117" y="0"/>
            <a:chExt cx="6007100" cy="13741400"/>
          </a:xfrm>
        </p:grpSpPr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/>
            <a:stretch>
              <a:fillRect/>
            </a:stretch>
          </p:blipFill>
          <p:spPr>
            <a:xfrm>
              <a:off x="10188117" y="0"/>
              <a:ext cx="6007100" cy="13741400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rcRect/>
            <a:stretch>
              <a:fillRect/>
            </a:stretch>
          </p:blipFill>
          <p:spPr>
            <a:xfrm>
              <a:off x="10696117" y="0"/>
              <a:ext cx="4864100" cy="13741400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1779185" y="4561159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分布式锁介绍</a:t>
            </a:r>
            <a:endParaRPr lang="en-US" altLang="zh-CN" sz="6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99324" y="6096000"/>
            <a:ext cx="13701279" cy="1549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0" name="Object 1010"/>
          <p:cNvSpPr txBox="1"/>
          <p:nvPr/>
        </p:nvSpPr>
        <p:spPr>
          <a:xfrm>
            <a:off x="16512145" y="12266126"/>
            <a:ext cx="7691463" cy="1244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Logistics Fit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3010"/>
          <p:cNvSpPr txBox="1"/>
          <p:nvPr/>
        </p:nvSpPr>
        <p:spPr>
          <a:xfrm>
            <a:off x="632361" y="12570721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image 201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2" name="Object 108"/>
          <p:cNvSpPr txBox="1"/>
          <p:nvPr/>
        </p:nvSpPr>
        <p:spPr>
          <a:xfrm>
            <a:off x="1779983" y="8461964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姓名：梅建明</a:t>
            </a:r>
          </a:p>
          <a:p>
            <a:pPr algn="l">
              <a:lnSpc>
                <a:spcPct val="100000"/>
              </a:lnSpc>
            </a:pP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108"/>
          <p:cNvSpPr txBox="1"/>
          <p:nvPr/>
        </p:nvSpPr>
        <p:spPr>
          <a:xfrm>
            <a:off x="1779186" y="7158856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部门：根技术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分布式锁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1033" y="5037438"/>
            <a:ext cx="18024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数据库：</a:t>
            </a:r>
            <a:r>
              <a:rPr lang="zh-CN" altLang="en-US" sz="4000" dirty="0">
                <a:latin typeface="+mj-ea"/>
                <a:ea typeface="+mj-ea"/>
              </a:rPr>
              <a:t>数据库锁机制</a:t>
            </a:r>
            <a:r>
              <a:rPr lang="en-US" altLang="zh-CN" sz="4000" dirty="0">
                <a:latin typeface="+mj-ea"/>
                <a:ea typeface="+mj-ea"/>
              </a:rPr>
              <a:t>(select.. for update)/</a:t>
            </a:r>
            <a:r>
              <a:rPr lang="zh-CN" altLang="en-US" sz="4000" dirty="0">
                <a:latin typeface="+mj-ea"/>
                <a:ea typeface="+mj-ea"/>
              </a:rPr>
              <a:t>使用唯一索引特性</a:t>
            </a:r>
            <a:endParaRPr lang="zh-CN" altLang="en-US" sz="40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033" y="6504057"/>
            <a:ext cx="12480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+mj-ea"/>
                <a:ea typeface="+mj-ea"/>
              </a:rPr>
              <a:t>ZooKeeper</a:t>
            </a:r>
            <a:r>
              <a:rPr lang="zh-CN" altLang="en-US" sz="4000" b="1" dirty="0">
                <a:latin typeface="+mj-ea"/>
                <a:ea typeface="+mj-ea"/>
              </a:rPr>
              <a:t>：</a:t>
            </a:r>
            <a:r>
              <a:rPr lang="zh-CN" altLang="en-US" sz="4000" dirty="0">
                <a:latin typeface="+mj-ea"/>
                <a:ea typeface="+mj-ea"/>
              </a:rPr>
              <a:t>临时有序节点</a:t>
            </a:r>
            <a:endParaRPr lang="zh-CN" altLang="en-US" sz="40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6225" y="7970677"/>
            <a:ext cx="12480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+mj-ea"/>
                <a:ea typeface="+mj-ea"/>
              </a:rPr>
              <a:t>Redis</a:t>
            </a:r>
            <a:r>
              <a:rPr lang="zh-CN" altLang="en-US" sz="4000" b="1" dirty="0">
                <a:latin typeface="+mj-ea"/>
                <a:ea typeface="+mj-ea"/>
              </a:rPr>
              <a:t>：</a:t>
            </a:r>
            <a:r>
              <a:rPr lang="en-US" altLang="zh-CN" sz="4000" dirty="0">
                <a:latin typeface="+mj-ea"/>
                <a:ea typeface="+mj-ea"/>
              </a:rPr>
              <a:t>SETNX</a:t>
            </a:r>
            <a:r>
              <a:rPr lang="zh-CN" altLang="en-US" sz="4000" dirty="0">
                <a:latin typeface="+mj-ea"/>
                <a:ea typeface="+mj-ea"/>
              </a:rPr>
              <a:t>命令</a:t>
            </a:r>
            <a:r>
              <a:rPr lang="en-US" altLang="zh-CN" sz="4000" dirty="0">
                <a:latin typeface="+mj-ea"/>
                <a:ea typeface="+mj-ea"/>
              </a:rPr>
              <a:t>+EXPIRE</a:t>
            </a:r>
            <a:r>
              <a:rPr lang="zh-CN" altLang="en-US" sz="4000" dirty="0">
                <a:latin typeface="+mj-ea"/>
                <a:ea typeface="+mj-ea"/>
              </a:rPr>
              <a:t>命令</a:t>
            </a:r>
            <a:endParaRPr lang="zh-CN" altLang="en-US" sz="40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1F1107-0247-EDD1-1243-60D1545F1A76}"/>
              </a:ext>
            </a:extLst>
          </p:cNvPr>
          <p:cNvSpPr/>
          <p:nvPr/>
        </p:nvSpPr>
        <p:spPr>
          <a:xfrm>
            <a:off x="1216225" y="2362754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B558F7-C415-8C6F-8898-FE229650FABA}"/>
              </a:ext>
            </a:extLst>
          </p:cNvPr>
          <p:cNvSpPr txBox="1"/>
          <p:nvPr/>
        </p:nvSpPr>
        <p:spPr>
          <a:xfrm>
            <a:off x="2019790" y="2244338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指定所有程序都能访问到的标识为锁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7E0E04-9A5A-B99C-E9A0-F4FA9B94C076}"/>
              </a:ext>
            </a:extLst>
          </p:cNvPr>
          <p:cNvSpPr txBox="1"/>
          <p:nvPr/>
        </p:nvSpPr>
        <p:spPr>
          <a:xfrm>
            <a:off x="2019790" y="3531717"/>
            <a:ext cx="10172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需记录锁与程序对应关系，用于释放锁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BFEC51-0DB6-D204-D795-9CFC54EE4BBD}"/>
              </a:ext>
            </a:extLst>
          </p:cNvPr>
          <p:cNvSpPr/>
          <p:nvPr/>
        </p:nvSpPr>
        <p:spPr>
          <a:xfrm>
            <a:off x="1216225" y="3650133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894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数据库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-for update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91113" y="2438215"/>
            <a:ext cx="11530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通过数据库行级锁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+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事务锁定数据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742950" indent="-742950" algn="l">
              <a:buAutoNum type="arabicPeriod"/>
            </a:pP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开启事务，使用</a:t>
            </a:r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</a:rPr>
              <a:t>select for update 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锁定数据</a:t>
            </a:r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742950" indent="-742950" algn="l">
              <a:buAutoNum type="arabicPeriod"/>
            </a:pP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修改数据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742950" indent="-742950" algn="l">
              <a:buAutoNum type="arabicPeriod"/>
            </a:pP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提交事务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01034" y="2438215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254F4"/>
                </a:solidFill>
                <a:latin typeface="+mj-ea"/>
                <a:ea typeface="+mj-ea"/>
              </a:rPr>
              <a:t>原理</a:t>
            </a:r>
            <a:r>
              <a:rPr lang="zh-CN" altLang="en-US" sz="4800" b="1" dirty="0">
                <a:solidFill>
                  <a:srgbClr val="2254F4"/>
                </a:solidFill>
                <a:latin typeface="+mj-ea"/>
                <a:ea typeface="+mj-ea"/>
              </a:rPr>
              <a:t>：</a:t>
            </a:r>
            <a:endParaRPr lang="zh-CN" altLang="en-US" sz="4800" i="0" dirty="0">
              <a:solidFill>
                <a:srgbClr val="2254F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1034" y="9158757"/>
            <a:ext cx="95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0" dirty="0">
                <a:solidFill>
                  <a:srgbClr val="92D050"/>
                </a:solidFill>
                <a:effectLst/>
                <a:latin typeface="+mj-ea"/>
                <a:ea typeface="+mj-ea"/>
              </a:rPr>
              <a:t>优点：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使用方便，易于理解</a:t>
            </a:r>
            <a:endParaRPr lang="en-US" altLang="zh-CN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BDBBEB-3235-A64A-7886-D80B1D61DE91}"/>
              </a:ext>
            </a:extLst>
          </p:cNvPr>
          <p:cNvSpPr txBox="1"/>
          <p:nvPr/>
        </p:nvSpPr>
        <p:spPr>
          <a:xfrm>
            <a:off x="1101033" y="10304730"/>
            <a:ext cx="125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0" dirty="0">
                <a:solidFill>
                  <a:srgbClr val="C00000"/>
                </a:solidFill>
                <a:effectLst/>
                <a:latin typeface="+mj-ea"/>
                <a:ea typeface="+mj-ea"/>
              </a:rPr>
              <a:t>缺点：</a:t>
            </a:r>
            <a:endParaRPr lang="zh-CN" altLang="en-US" sz="4400" i="0" dirty="0">
              <a:effectLst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203A65-C8DA-DC9B-5A62-DFEB57AAC125}"/>
              </a:ext>
            </a:extLst>
          </p:cNvPr>
          <p:cNvSpPr txBox="1"/>
          <p:nvPr/>
        </p:nvSpPr>
        <p:spPr>
          <a:xfrm>
            <a:off x="3491112" y="6604411"/>
            <a:ext cx="12305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Select for update 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需使用主键查询，否则会锁定整张表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Mysql-InnoDB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引擎支持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91D0D1E-2B33-B9BB-6688-6C61C5BEAD9B}"/>
              </a:ext>
            </a:extLst>
          </p:cNvPr>
          <p:cNvSpPr txBox="1"/>
          <p:nvPr/>
        </p:nvSpPr>
        <p:spPr>
          <a:xfrm>
            <a:off x="1101033" y="6604412"/>
            <a:ext cx="239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0" dirty="0">
                <a:solidFill>
                  <a:srgbClr val="C00000"/>
                </a:solidFill>
                <a:effectLst/>
                <a:latin typeface="+mj-ea"/>
                <a:ea typeface="+mj-ea"/>
              </a:rPr>
              <a:t>注意事项：</a:t>
            </a:r>
            <a:endParaRPr lang="zh-CN" altLang="en-US" sz="4400" b="1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2D5C95-D35F-4B41-687F-7056136B608F}"/>
              </a:ext>
            </a:extLst>
          </p:cNvPr>
          <p:cNvSpPr txBox="1"/>
          <p:nvPr/>
        </p:nvSpPr>
        <p:spPr>
          <a:xfrm>
            <a:off x="2296073" y="10329386"/>
            <a:ext cx="1179227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i="0" dirty="0">
                <a:effectLst/>
                <a:latin typeface="+mj-ea"/>
                <a:ea typeface="+mj-ea"/>
              </a:rPr>
              <a:t>在业务未结束之前会持续锁定资源，编码不当时容易产生死锁</a:t>
            </a:r>
            <a:endParaRPr lang="en-US" altLang="zh-CN" sz="3200" i="0" dirty="0">
              <a:effectLst/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i="0" dirty="0">
                <a:effectLst/>
                <a:latin typeface="+mj-ea"/>
                <a:ea typeface="+mj-ea"/>
              </a:rPr>
              <a:t>锁竞争压力在数据库端，高并发时数据库端压力过大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数据库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唯一索引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234" y="2073503"/>
            <a:ext cx="9263466" cy="111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9D97BFF-44F6-03D4-358A-81E25E21EEA4}"/>
              </a:ext>
            </a:extLst>
          </p:cNvPr>
          <p:cNvSpPr txBox="1"/>
          <p:nvPr/>
        </p:nvSpPr>
        <p:spPr>
          <a:xfrm>
            <a:off x="3491113" y="2438215"/>
            <a:ext cx="10753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创建具有唯一索引的表，唯一索引列存储锁名称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</a:rPr>
              <a:t>1.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获取锁：在表中增加行记录，添加成功则获取锁</a:t>
            </a:r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2.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释放锁：删除添加的行记录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CE1A45-6F93-F696-EF73-A56F985803E7}"/>
              </a:ext>
            </a:extLst>
          </p:cNvPr>
          <p:cNvSpPr txBox="1"/>
          <p:nvPr/>
        </p:nvSpPr>
        <p:spPr>
          <a:xfrm>
            <a:off x="1101034" y="2438215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254F4"/>
                </a:solidFill>
                <a:latin typeface="+mj-ea"/>
                <a:ea typeface="+mj-ea"/>
              </a:rPr>
              <a:t>原理</a:t>
            </a:r>
            <a:r>
              <a:rPr lang="zh-CN" altLang="en-US" sz="4800" b="1" dirty="0">
                <a:solidFill>
                  <a:srgbClr val="2254F4"/>
                </a:solidFill>
                <a:latin typeface="+mj-ea"/>
                <a:ea typeface="+mj-ea"/>
              </a:rPr>
              <a:t>：</a:t>
            </a:r>
            <a:endParaRPr lang="zh-CN" altLang="en-US" sz="4800" i="0" dirty="0">
              <a:solidFill>
                <a:srgbClr val="2254F4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CEE9833-329A-5301-AF60-C688850EB9A6}"/>
              </a:ext>
            </a:extLst>
          </p:cNvPr>
          <p:cNvGrpSpPr/>
          <p:nvPr/>
        </p:nvGrpSpPr>
        <p:grpSpPr>
          <a:xfrm>
            <a:off x="1101034" y="5337920"/>
            <a:ext cx="11589731" cy="2223190"/>
            <a:chOff x="1101033" y="5224063"/>
            <a:chExt cx="11589731" cy="2223190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78841F8-9B9D-356A-C68E-0532A788C4C1}"/>
                </a:ext>
              </a:extLst>
            </p:cNvPr>
            <p:cNvSpPr txBox="1"/>
            <p:nvPr/>
          </p:nvSpPr>
          <p:spPr>
            <a:xfrm>
              <a:off x="1101034" y="5224063"/>
              <a:ext cx="5188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92D050"/>
                  </a:solidFill>
                  <a:effectLst/>
                  <a:latin typeface="+mj-ea"/>
                  <a:ea typeface="+mj-ea"/>
                </a:rPr>
                <a:t>优点：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没有持续锁定资源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6DCC783-D275-7111-07A3-88BED8CCFFC1}"/>
                </a:ext>
              </a:extLst>
            </p:cNvPr>
            <p:cNvSpPr txBox="1"/>
            <p:nvPr/>
          </p:nvSpPr>
          <p:spPr>
            <a:xfrm>
              <a:off x="1101033" y="6370036"/>
              <a:ext cx="1226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C00000"/>
                  </a:solidFill>
                  <a:effectLst/>
                  <a:latin typeface="+mj-ea"/>
                  <a:ea typeface="+mj-ea"/>
                </a:rPr>
                <a:t>缺点：</a:t>
              </a:r>
              <a:endParaRPr lang="zh-CN" altLang="en-US" sz="44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F723A9E-0BE7-9B4A-A12F-E745400DBB94}"/>
                </a:ext>
              </a:extLst>
            </p:cNvPr>
            <p:cNvSpPr txBox="1"/>
            <p:nvPr/>
          </p:nvSpPr>
          <p:spPr>
            <a:xfrm>
              <a:off x="2451962" y="6370035"/>
              <a:ext cx="1023880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其它锁特性需手动实现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锁竞争压力在数据库端，高并发时数据库端压力过大</a:t>
              </a:r>
              <a:endParaRPr lang="zh-CN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3744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ZooKeeper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638" y="1994716"/>
            <a:ext cx="8241062" cy="111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34F5674-2CDB-5846-EF13-1DEA137D459A}"/>
              </a:ext>
            </a:extLst>
          </p:cNvPr>
          <p:cNvGrpSpPr/>
          <p:nvPr/>
        </p:nvGrpSpPr>
        <p:grpSpPr>
          <a:xfrm>
            <a:off x="1101034" y="2438215"/>
            <a:ext cx="12392940" cy="5078313"/>
            <a:chOff x="1101034" y="2438215"/>
            <a:chExt cx="12392940" cy="507831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3A6C161-51BD-19CE-ACE9-39A6F7EA7C1D}"/>
                </a:ext>
              </a:extLst>
            </p:cNvPr>
            <p:cNvSpPr txBox="1"/>
            <p:nvPr/>
          </p:nvSpPr>
          <p:spPr>
            <a:xfrm>
              <a:off x="2740853" y="2438215"/>
              <a:ext cx="10753121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基于临时有序节点，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获取锁：程序创建临时节点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1200150" lvl="1" indent="-742950">
                <a:buFont typeface="+mj-lt"/>
                <a:buAutoNum type="alphaU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判断当前节点是否为目录下第一个节点，是第一个则获取锁成功，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1200150" lvl="1" indent="-742950">
                <a:buFont typeface="+mj-lt"/>
                <a:buAutoNum type="alphaU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如果不是，则说明没有获取到锁，在序列中找到比自己小的那个节点，并对其调用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exist()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方法，注册其事件监听，当监听到这个节点被删除了，重复获取锁步骤。</a:t>
              </a:r>
            </a:p>
            <a:p>
              <a:pPr marL="742950" indent="-742950" algn="l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释放锁：删除临时节点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964E85FF-E279-0675-DD88-9EBAD10D7757}"/>
                </a:ext>
              </a:extLst>
            </p:cNvPr>
            <p:cNvSpPr txBox="1"/>
            <p:nvPr/>
          </p:nvSpPr>
          <p:spPr>
            <a:xfrm>
              <a:off x="1101034" y="2438215"/>
              <a:ext cx="175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2254F4"/>
                  </a:solidFill>
                  <a:latin typeface="+mj-ea"/>
                  <a:ea typeface="+mj-ea"/>
                </a:rPr>
                <a:t>原理</a:t>
              </a:r>
              <a:r>
                <a:rPr lang="zh-CN" altLang="en-US" sz="4800" b="1" dirty="0">
                  <a:solidFill>
                    <a:srgbClr val="2254F4"/>
                  </a:solidFill>
                  <a:latin typeface="+mj-ea"/>
                  <a:ea typeface="+mj-ea"/>
                </a:rPr>
                <a:t>：</a:t>
              </a:r>
              <a:endParaRPr lang="zh-CN" altLang="en-US" sz="4800" i="0" dirty="0">
                <a:solidFill>
                  <a:srgbClr val="2254F4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DCA7F3B-A72D-C555-687E-E7F857DBD4FF}"/>
              </a:ext>
            </a:extLst>
          </p:cNvPr>
          <p:cNvGrpSpPr/>
          <p:nvPr/>
        </p:nvGrpSpPr>
        <p:grpSpPr>
          <a:xfrm>
            <a:off x="1101035" y="8705486"/>
            <a:ext cx="11894532" cy="2417155"/>
            <a:chOff x="1101033" y="7717885"/>
            <a:chExt cx="11894532" cy="2417155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039CF0-BADE-3792-6824-3370DA93F548}"/>
                </a:ext>
              </a:extLst>
            </p:cNvPr>
            <p:cNvSpPr txBox="1"/>
            <p:nvPr/>
          </p:nvSpPr>
          <p:spPr>
            <a:xfrm>
              <a:off x="1101035" y="7717885"/>
              <a:ext cx="1189453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92D050"/>
                  </a:solidFill>
                  <a:effectLst/>
                  <a:latin typeface="+mj-ea"/>
                  <a:ea typeface="+mj-ea"/>
                </a:rPr>
                <a:t>优点：</a:t>
              </a:r>
              <a:r>
                <a:rPr lang="en-US" altLang="zh-CN" sz="3200" i="0" dirty="0" err="1">
                  <a:effectLst/>
                  <a:latin typeface="+mj-ea"/>
                  <a:ea typeface="+mj-ea"/>
                </a:rPr>
                <a:t>ZooKeeper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基于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CP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实现，天生具备强一致性且其自身特性   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r>
                <a:rPr lang="en-US" altLang="zh-CN" sz="3200" dirty="0">
                  <a:latin typeface="+mj-ea"/>
                  <a:ea typeface="+mj-ea"/>
                </a:rPr>
                <a:t>          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符合锁的需求，较容易实现阻塞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/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非阻塞，重入等特性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5FB8D98-3A27-54FA-E810-FC8E0997680E}"/>
                </a:ext>
              </a:extLst>
            </p:cNvPr>
            <p:cNvSpPr txBox="1"/>
            <p:nvPr/>
          </p:nvSpPr>
          <p:spPr>
            <a:xfrm>
              <a:off x="1101033" y="9057823"/>
              <a:ext cx="1226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C00000"/>
                  </a:solidFill>
                  <a:effectLst/>
                  <a:latin typeface="+mj-ea"/>
                  <a:ea typeface="+mj-ea"/>
                </a:rPr>
                <a:t>缺点：</a:t>
              </a:r>
              <a:endParaRPr lang="zh-CN" altLang="en-US" sz="44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D6A2784-58F6-0D55-B029-E0B1D9F899EF}"/>
                </a:ext>
              </a:extLst>
            </p:cNvPr>
            <p:cNvSpPr txBox="1"/>
            <p:nvPr/>
          </p:nvSpPr>
          <p:spPr>
            <a:xfrm>
              <a:off x="2451962" y="9057822"/>
              <a:ext cx="1054360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应用与</a:t>
              </a:r>
              <a:r>
                <a:rPr lang="en-US" altLang="zh-CN" sz="3200" i="0" dirty="0" err="1">
                  <a:effectLst/>
                  <a:latin typeface="+mj-ea"/>
                  <a:ea typeface="+mj-ea"/>
                </a:rPr>
                <a:t>ZooKeeper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失联导致获取到的锁被释放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基于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CP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所以性能相对基于缓存的分布式锁较差</a:t>
              </a:r>
              <a:endParaRPr lang="zh-CN" altLang="en-US" sz="320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Redis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760" y="2073503"/>
            <a:ext cx="8594940" cy="107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002C2E0-ACFA-EBFE-616B-AF6A918A0209}"/>
              </a:ext>
            </a:extLst>
          </p:cNvPr>
          <p:cNvGrpSpPr/>
          <p:nvPr/>
        </p:nvGrpSpPr>
        <p:grpSpPr>
          <a:xfrm>
            <a:off x="1101034" y="2438215"/>
            <a:ext cx="12392940" cy="3416320"/>
            <a:chOff x="1101034" y="2438215"/>
            <a:chExt cx="12392940" cy="3416320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3A56196-39FF-8361-9F22-224ADDBDD29B}"/>
                </a:ext>
              </a:extLst>
            </p:cNvPr>
            <p:cNvSpPr txBox="1"/>
            <p:nvPr/>
          </p:nvSpPr>
          <p:spPr>
            <a:xfrm>
              <a:off x="2740853" y="2438215"/>
              <a:ext cx="1075312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SETNX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：添加成功返回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1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失败返回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0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，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EXPIRE: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指定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Key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有效时间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获取锁：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 SETNX 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锁标识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1200150" lvl="1" indent="-742950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返回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1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：获取成功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1200150" lvl="1" indent="-742950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返回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0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：获取失败自旋或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sleep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之后重新获取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释放锁：删除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Key</a:t>
              </a:r>
              <a:endPara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659A2DBF-1FDA-E8DD-CCD0-05EFAB954C4F}"/>
                </a:ext>
              </a:extLst>
            </p:cNvPr>
            <p:cNvSpPr txBox="1"/>
            <p:nvPr/>
          </p:nvSpPr>
          <p:spPr>
            <a:xfrm>
              <a:off x="1101034" y="2438215"/>
              <a:ext cx="175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2254F4"/>
                  </a:solidFill>
                  <a:latin typeface="+mj-ea"/>
                  <a:ea typeface="+mj-ea"/>
                </a:rPr>
                <a:t>原理</a:t>
              </a:r>
              <a:r>
                <a:rPr lang="zh-CN" altLang="en-US" sz="4800" b="1" dirty="0">
                  <a:solidFill>
                    <a:srgbClr val="2254F4"/>
                  </a:solidFill>
                  <a:latin typeface="+mj-ea"/>
                  <a:ea typeface="+mj-ea"/>
                </a:rPr>
                <a:t>：</a:t>
              </a:r>
              <a:endParaRPr lang="zh-CN" altLang="en-US" sz="4800" i="0" dirty="0">
                <a:solidFill>
                  <a:srgbClr val="2254F4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6CD0F3-13A5-6D50-2090-F36EBF02B5AA}"/>
              </a:ext>
            </a:extLst>
          </p:cNvPr>
          <p:cNvGrpSpPr/>
          <p:nvPr/>
        </p:nvGrpSpPr>
        <p:grpSpPr>
          <a:xfrm>
            <a:off x="1101035" y="8705486"/>
            <a:ext cx="11894532" cy="2909597"/>
            <a:chOff x="1101033" y="7717885"/>
            <a:chExt cx="11894532" cy="2909597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6DAA136-97C2-58A1-CA6C-0D1EC7641EAD}"/>
                </a:ext>
              </a:extLst>
            </p:cNvPr>
            <p:cNvSpPr txBox="1"/>
            <p:nvPr/>
          </p:nvSpPr>
          <p:spPr>
            <a:xfrm>
              <a:off x="1101035" y="7717885"/>
              <a:ext cx="118945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92D050"/>
                  </a:solidFill>
                  <a:effectLst/>
                  <a:latin typeface="+mj-ea"/>
                  <a:ea typeface="+mj-ea"/>
                </a:rPr>
                <a:t>优点：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Redis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基于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AP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实现，性能较好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2CC8586-BFA1-1913-47C5-CFAA204500FE}"/>
                </a:ext>
              </a:extLst>
            </p:cNvPr>
            <p:cNvSpPr txBox="1"/>
            <p:nvPr/>
          </p:nvSpPr>
          <p:spPr>
            <a:xfrm>
              <a:off x="1101033" y="9057823"/>
              <a:ext cx="1226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C00000"/>
                  </a:solidFill>
                  <a:effectLst/>
                  <a:latin typeface="+mj-ea"/>
                  <a:ea typeface="+mj-ea"/>
                </a:rPr>
                <a:t>缺点：</a:t>
              </a:r>
              <a:endParaRPr lang="zh-CN" altLang="en-US" sz="44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E884D65-84BF-A8AB-2454-C6BB0EB205D0}"/>
                </a:ext>
              </a:extLst>
            </p:cNvPr>
            <p:cNvSpPr txBox="1"/>
            <p:nvPr/>
          </p:nvSpPr>
          <p:spPr>
            <a:xfrm>
              <a:off x="2451962" y="9057822"/>
              <a:ext cx="1054360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没有自动续租，业务时间大于锁过期时间锁失效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单节点崩溃导致锁丢失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dirty="0"/>
                <a:t>其它特性未实现阻塞</a:t>
              </a:r>
              <a:r>
                <a:rPr lang="en-US" altLang="zh-CN" sz="3200" dirty="0"/>
                <a:t>/</a:t>
              </a:r>
              <a:r>
                <a:rPr lang="zh-CN" altLang="en-US" sz="3200" dirty="0"/>
                <a:t>非阻塞</a:t>
              </a:r>
              <a:r>
                <a:rPr lang="en-US" altLang="zh-CN" sz="3200" dirty="0"/>
                <a:t>,</a:t>
              </a:r>
              <a:r>
                <a:rPr lang="zh-CN" altLang="en-US" sz="3200" dirty="0"/>
                <a:t>公平</a:t>
              </a:r>
              <a:r>
                <a:rPr lang="en-US" altLang="zh-CN" sz="3200" dirty="0"/>
                <a:t>/</a:t>
              </a:r>
              <a:r>
                <a:rPr lang="zh-CN" altLang="en-US" sz="3200" dirty="0"/>
                <a:t>非公平</a:t>
              </a:r>
              <a:r>
                <a:rPr lang="en-US" altLang="zh-CN" sz="3200" dirty="0"/>
                <a:t>……</a:t>
              </a:r>
              <a:endParaRPr lang="zh-CN" altLang="en-US" sz="3200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8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Redisson</a:t>
              </a:r>
              <a:endParaRPr lang="en-US" altLang="zh-CN" sz="8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Redisson</a:t>
            </a: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8555" y="2517140"/>
            <a:ext cx="14364970" cy="729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Redisson是一个在Redis的基础上实现的Java驻内存数据网格（In-Memory Data Grid）。</a:t>
            </a: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它不仅提供了一系列的分布式的Java常用对象，还提供了许多分布式服务。</a:t>
            </a: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其中包括(BitSet, Set, Multimap, SortedSet, Map, List, Queue, BlockingQueue, Deque, BlockingDeque, Semaphore, Lock, AtomicLong, CountDownLatch, Publish / Subscribe, Bloom filter, Remote service, Spring cache, Executor service, Live Object service, Scheduler service) </a:t>
            </a:r>
          </a:p>
          <a:p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Redisson提供了使用Redis的最简单和最便捷的方法。Redisson的宗旨是促进使用者对Redis的关注分离（Separation of Concern），从而让使用者能够将精力更集中地放在处理业务逻辑上。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14750" y="2073275"/>
            <a:ext cx="7092950" cy="11214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7885" y="11861800"/>
            <a:ext cx="85496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/>
              <a:t>https://github.com/redisson/redisson/wiki/目录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RLock-RedissonLock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DA3B1F-BBB7-15AE-F569-9BFFDF144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4775" y="2358570"/>
            <a:ext cx="11972925" cy="85915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F47A30C-EB00-8313-AFDF-F9DDE05D16C3}"/>
              </a:ext>
            </a:extLst>
          </p:cNvPr>
          <p:cNvSpPr txBox="1"/>
          <p:nvPr/>
        </p:nvSpPr>
        <p:spPr>
          <a:xfrm>
            <a:off x="1138555" y="2517140"/>
            <a:ext cx="102914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简介：</a:t>
            </a:r>
            <a:endParaRPr lang="en-US" altLang="zh-CN" sz="3600" b="1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实现</a:t>
            </a:r>
            <a:r>
              <a:rPr lang="en-US" altLang="zh-CN" sz="3600" dirty="0" err="1">
                <a:solidFill>
                  <a:srgbClr val="24292F"/>
                </a:solidFill>
                <a:latin typeface="+mj-ea"/>
                <a:ea typeface="+mj-ea"/>
              </a:rPr>
              <a:t>java.util.concurrent.locks.Lock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接口</a:t>
            </a:r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使用方式与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java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中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lock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一致</a:t>
            </a:r>
            <a:endParaRPr lang="en-US" altLang="zh-CN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内部使用</a:t>
            </a:r>
            <a:r>
              <a:rPr lang="en-US" altLang="zh-CN" sz="3600" b="0" i="0" dirty="0" err="1">
                <a:solidFill>
                  <a:srgbClr val="24292F"/>
                </a:solidFill>
                <a:latin typeface="+mj-ea"/>
                <a:ea typeface="+mj-ea"/>
              </a:rPr>
              <a:t>lua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脚本保证命令原子性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红锁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RedLock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1861165"/>
            <a:ext cx="1219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>
                <a:sym typeface="+mn-ea"/>
              </a:rPr>
              <a:t>http://redis.cn/topics/distlock.html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57885" y="2358390"/>
            <a:ext cx="12805410" cy="8585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Redlock算法</a:t>
            </a: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在Redis的分布式环境中，我们假设有N个Redis master。这些节点完全互相独立，不存在主从复制或者其他集群协调机制。之前我们已经描述了在Redis单实例下怎么安全地获取和释放锁。我们确保将在每（N)个实例上使用此方法获取和释放锁。在这个样例中，我们假设有5个Redis master节点，这是一个比较合理的设置，所以我们需要在5台机器上面或者5台虚拟机上面运行这些实例，这样保证他们不会同时都宕掉。</a:t>
            </a: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为了取到锁，客户端应该执行以下操作:</a:t>
            </a: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获取当前Unix时间，以毫秒为单位。</a:t>
            </a: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尝试从N个实例，使用相同的key和随机值获取锁。在步骤2，当向Redis设置锁时,客户端应该设置一个网络连接和响应超时时间，这个超时时间应该小于锁的失效时间。例如你的锁自动失效时间为10秒，则超时时间应该在5-50毫秒之间。这样可以避免服务器端Redis已经挂掉的情况下，客户端还在死死地等待响应结果。如果服务器端没有在规定时间内响应，客户端应该尽快尝试另外一个Redis实例。</a:t>
            </a:r>
          </a:p>
          <a:p>
            <a:pPr marL="342900" indent="-342900">
              <a:buAutoNum type="arabicPeriod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客户端使用当前时间减去开始获取锁时间（步骤1记录的时间）就得到获取锁使用的时间。当且仅当从大多数（这里是个节点）的Redis节点都取到锁，并且使用的时间小于锁失效时间时，锁才算获取成功。</a:t>
            </a: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如果取到了锁，key的真正有效时间等于有效时间减去获取锁所使用的时间（步骤3计算的结果）。</a:t>
            </a: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如果因为某些原因，获取锁失败（没有在至少N/2+1个Redis实例取到锁或者取锁时间已经超过了有效时间），客户端应该在所有的Redis实例上进行解锁（即便某些Redis实例根本就没有加锁成功）。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联锁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MultiLock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8446" y="3015569"/>
            <a:ext cx="7118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SETNX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命令在添加已存在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时返回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0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，不存在则返回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，加上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expire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命令设置过期时间来延长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存活时间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rcRect t="12505" b="12505"/>
          <a:stretch>
            <a:fillRect/>
          </a:stretch>
        </p:blipFill>
        <p:spPr>
          <a:xfrm>
            <a:off x="0" y="26695"/>
            <a:ext cx="24384000" cy="1366260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54000"/>
              </a:srgbClr>
            </a:outerShdw>
          </a:effectLst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4">
            <a:alphaModFix amt="90196"/>
          </a:blip>
          <a:srcRect/>
          <a:stretch>
            <a:fillRect/>
          </a:stretch>
        </p:blipFill>
        <p:spPr>
          <a:xfrm>
            <a:off x="0" y="-25400"/>
            <a:ext cx="6121400" cy="137414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337701" y="4147178"/>
            <a:ext cx="685800" cy="660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19413926" y="979664"/>
            <a:ext cx="1473200" cy="2908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9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10" name="image 2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909726" y="-12700"/>
            <a:ext cx="483614" cy="13741400"/>
          </a:xfrm>
          <a:prstGeom prst="rect">
            <a:avLst/>
          </a:prstGeom>
        </p:spPr>
      </p:pic>
      <p:pic>
        <p:nvPicPr>
          <p:cNvPr id="2011" name="image 201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17" name="Object 205"/>
          <p:cNvSpPr txBox="1"/>
          <p:nvPr/>
        </p:nvSpPr>
        <p:spPr>
          <a:xfrm>
            <a:off x="8085658" y="4839105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205"/>
          <p:cNvSpPr txBox="1"/>
          <p:nvPr/>
        </p:nvSpPr>
        <p:spPr>
          <a:xfrm>
            <a:off x="8085658" y="7116576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9" name="Object 205"/>
          <p:cNvSpPr txBox="1"/>
          <p:nvPr/>
        </p:nvSpPr>
        <p:spPr>
          <a:xfrm>
            <a:off x="8085658" y="9394047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email"/>
          <a:srcRect/>
          <a:stretch>
            <a:fillRect/>
          </a:stretch>
        </p:blipFill>
        <p:spPr>
          <a:xfrm rot="5400000">
            <a:off x="16359640" y="6019765"/>
            <a:ext cx="12447493" cy="2519693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6349601" y="3675757"/>
            <a:ext cx="7609441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6349601" y="1911973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</a:p>
        </p:txBody>
      </p:sp>
      <p:sp>
        <p:nvSpPr>
          <p:cNvPr id="207" name="Object 207"/>
          <p:cNvSpPr txBox="1"/>
          <p:nvPr/>
        </p:nvSpPr>
        <p:spPr>
          <a:xfrm>
            <a:off x="4301850" y="1740771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3" name="Object 2013"/>
          <p:cNvSpPr txBox="1"/>
          <p:nvPr/>
        </p:nvSpPr>
        <p:spPr>
          <a:xfrm>
            <a:off x="4224454" y="3737526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205"/>
          <p:cNvSpPr txBox="1"/>
          <p:nvPr/>
        </p:nvSpPr>
        <p:spPr>
          <a:xfrm>
            <a:off x="6436468" y="6010608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Redisson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14"/>
          <p:cNvSpPr txBox="1"/>
          <p:nvPr/>
        </p:nvSpPr>
        <p:spPr>
          <a:xfrm>
            <a:off x="4288195" y="5847928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5"/>
          <p:cNvSpPr txBox="1"/>
          <p:nvPr/>
        </p:nvSpPr>
        <p:spPr>
          <a:xfrm>
            <a:off x="6349600" y="3908976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分布式锁方案</a:t>
            </a:r>
          </a:p>
        </p:txBody>
      </p:sp>
      <p:sp>
        <p:nvSpPr>
          <p:cNvPr id="2" name="Object 205"/>
          <p:cNvSpPr txBox="1"/>
          <p:nvPr/>
        </p:nvSpPr>
        <p:spPr>
          <a:xfrm>
            <a:off x="6445808" y="8212719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plg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fx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-starter-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distributedLock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2014"/>
          <p:cNvSpPr txBox="1"/>
          <p:nvPr/>
        </p:nvSpPr>
        <p:spPr>
          <a:xfrm>
            <a:off x="4297535" y="8050039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205"/>
          <p:cNvSpPr txBox="1"/>
          <p:nvPr/>
        </p:nvSpPr>
        <p:spPr>
          <a:xfrm>
            <a:off x="6445808" y="10347804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plg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fx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-starter-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distributedLock</a:t>
              </a:r>
              <a:endParaRPr lang="en-US" altLang="zh-CN" sz="6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依赖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0" y="7037343"/>
            <a:ext cx="9218261" cy="230832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&gt;plg-fx-starter-distributedLock&lt;/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lang="en-US" altLang="zh-CN" sz="4800" dirty="0"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01033" y="7037343"/>
            <a:ext cx="8143009" cy="415498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&gt;plg-fx-parent&lt;/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&gt;2.1.0.release&lt;/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&gt;pom&lt;/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&gt;import&lt;/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1034" y="2179924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说明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033" y="3131446"/>
            <a:ext cx="13188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Maven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中统一版本管理，配置后项目中使用相关依赖可不指定版本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plg-fx-starter-distributedLock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：提供了</a:t>
            </a:r>
            <a:r>
              <a:rPr kumimoji="0" lang="en-US" altLang="zh-CN" sz="3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Redssion-RLock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封装，使用更简便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使用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034" y="2050367"/>
            <a:ext cx="20234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distributedLock</a:t>
            </a:r>
            <a:r>
              <a:rPr lang="zh-CN" altLang="en-US" sz="3600" b="1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增加依赖后注入即可使用，简化用逻辑，无需关注释放锁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kumimoji="0" lang="zh-CN" altLang="zh-CN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executeForWait</a:t>
            </a:r>
            <a:r>
              <a:rPr kumimoji="0" lang="zh-CN" altLang="en-US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</a:t>
            </a:r>
            <a:endParaRPr kumimoji="0" lang="en-US" altLang="zh-CN" sz="36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String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lockId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：锁名称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waitMilliseconds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：最长等待时间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expireMilliseconds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锁过期时间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ActionInterface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&lt;Boolean&gt; action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：业务实现接口，返回</a:t>
            </a:r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</a:rPr>
              <a:t>Boolean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标识业务执行情况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01034" y="6562465"/>
            <a:ext cx="22406666" cy="5693866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@Autowired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protected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DistributedLock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@Override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public 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+mj-ea"/>
                <a:ea typeface="+mj-ea"/>
              </a:rPr>
              <a:t>lockAddStore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Long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id)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throws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Exception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.executeForWait(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String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valueOf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(id),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*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60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() -&gt;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 storeInfo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.findById(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51691"/>
                </a:solidFill>
                <a:effectLst/>
                <a:latin typeface="+mj-ea"/>
                <a:ea typeface="+mj-ea"/>
              </a:rPr>
              <a:t>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class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.setCount(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.getCount() +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.update(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true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});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}</a:t>
            </a:r>
            <a:endParaRPr lang="en-US" altLang="zh-CN" sz="5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700" y="6146800"/>
            <a:ext cx="24409400" cy="101600"/>
          </a:xfrm>
          <a:prstGeom prst="rect">
            <a:avLst/>
          </a:prstGeom>
        </p:spPr>
      </p:pic>
      <p:pic>
        <p:nvPicPr>
          <p:cNvPr id="1107" name="image 11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8" name="image 1108"/>
          <p:cNvPicPr>
            <a:picLocks noChangeAspect="1"/>
          </p:cNvPicPr>
          <p:nvPr/>
        </p:nvPicPr>
        <p:blipFill>
          <a:blip r:embed="rId5">
            <a:alphaModFix amt="70489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80000"/>
                    </a14:imgEffect>
                    <a14:imgEffect>
                      <a14:colorTemperature colorTemp="6156"/>
                    </a14:imgEffect>
                    <a14:imgEffect>
                      <a14:saturation sat="20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648466" y="0"/>
            <a:ext cx="25032458" cy="13715990"/>
          </a:xfrm>
          <a:prstGeom prst="rect">
            <a:avLst/>
          </a:prstGeom>
        </p:spPr>
      </p:pic>
      <p:pic>
        <p:nvPicPr>
          <p:cNvPr id="1109" name="image 1109"/>
          <p:cNvPicPr>
            <a:picLocks noChangeAspect="1"/>
          </p:cNvPicPr>
          <p:nvPr/>
        </p:nvPicPr>
        <p:blipFill>
          <a:blip r:embed="rId7">
            <a:alphaModFix amt="74901"/>
          </a:blip>
          <a:srcRect/>
          <a:stretch>
            <a:fillRect/>
          </a:stretch>
        </p:blipFill>
        <p:spPr>
          <a:xfrm>
            <a:off x="4951694" y="3364622"/>
            <a:ext cx="14480611" cy="6986754"/>
          </a:xfrm>
          <a:prstGeom prst="rect">
            <a:avLst/>
          </a:prstGeom>
        </p:spPr>
      </p:pic>
      <p:sp>
        <p:nvSpPr>
          <p:cNvPr id="11010" name="Object 11010"/>
          <p:cNvSpPr txBox="1"/>
          <p:nvPr/>
        </p:nvSpPr>
        <p:spPr>
          <a:xfrm>
            <a:off x="14475277" y="8263443"/>
            <a:ext cx="3672098" cy="46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扫我了解更多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1" name="Object 11011"/>
          <p:cNvSpPr txBox="1"/>
          <p:nvPr/>
        </p:nvSpPr>
        <p:spPr>
          <a:xfrm>
            <a:off x="6190476" y="4386944"/>
            <a:ext cx="7223243" cy="2527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2" name="Object 11012"/>
          <p:cNvSpPr txBox="1"/>
          <p:nvPr/>
        </p:nvSpPr>
        <p:spPr>
          <a:xfrm>
            <a:off x="6146562" y="7999187"/>
            <a:ext cx="5340581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500" i="0" spc="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打造称心如意的物流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3" name="Object 11013"/>
          <p:cNvSpPr txBox="1"/>
          <p:nvPr/>
        </p:nvSpPr>
        <p:spPr>
          <a:xfrm>
            <a:off x="6343581" y="8733343"/>
            <a:ext cx="4851400" cy="342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200" i="0" spc="15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 LOGISTICS FIT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014" name="image 11014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4581903" y="4908657"/>
            <a:ext cx="3126494" cy="31667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锁简介</a:t>
              </a: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3352" y="2564411"/>
            <a:ext cx="124800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作用：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控制共享资源的访问，保障同一时间只有一个程序能操作共享资源</a:t>
            </a:r>
          </a:p>
        </p:txBody>
      </p:sp>
      <p:sp>
        <p:nvSpPr>
          <p:cNvPr id="24" name="矩形 23"/>
          <p:cNvSpPr/>
          <p:nvPr/>
        </p:nvSpPr>
        <p:spPr>
          <a:xfrm>
            <a:off x="1593352" y="7454020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396917" y="7335604"/>
            <a:ext cx="13302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乐观锁：</a:t>
            </a:r>
            <a:r>
              <a:rPr lang="zh-CN" altLang="en-US" sz="3600" dirty="0">
                <a:latin typeface="+mj-ea"/>
                <a:ea typeface="+mj-ea"/>
              </a:rPr>
              <a:t>认为数据在一般情况下不会造成冲突，在访问记录前不会加排他锁，而是在进行数据提交更新时，才会对数据冲突与否进行检测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396917" y="10105101"/>
            <a:ext cx="12992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悲观锁：</a:t>
            </a:r>
            <a:r>
              <a:rPr lang="zh-CN" altLang="en-US" sz="3600" dirty="0">
                <a:latin typeface="+mj-ea"/>
                <a:ea typeface="+mj-ea"/>
              </a:rPr>
              <a:t>认为数据很容易被其他线程修改，在处理数据前就加锁，并在整个数据处理过程中数据都处于锁定状态</a:t>
            </a:r>
          </a:p>
          <a:p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93352" y="10223517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47CE4AF-925C-DF83-1405-7849A0E9DEC4}"/>
              </a:ext>
            </a:extLst>
          </p:cNvPr>
          <p:cNvSpPr txBox="1"/>
          <p:nvPr/>
        </p:nvSpPr>
        <p:spPr>
          <a:xfrm>
            <a:off x="1593352" y="4992891"/>
            <a:ext cx="12480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典型场景：</a:t>
            </a:r>
            <a:r>
              <a:rPr lang="zh-CN" altLang="en-US" sz="4000" dirty="0">
                <a:latin typeface="+mj-ea"/>
                <a:ea typeface="+mj-ea"/>
              </a:rPr>
              <a:t>库存，积分，金额</a:t>
            </a:r>
            <a:endParaRPr lang="zh-CN" altLang="en-US" sz="40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操作共享资源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保存时检查资源是否已过期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已过期重试操作过程，或直接报错</a:t>
            </a:r>
          </a:p>
        </p:txBody>
      </p:sp>
      <p:sp>
        <p:nvSpPr>
          <p:cNvPr id="24" name="矩形 23"/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共享资源需记录版本标识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653" y="2376801"/>
            <a:ext cx="7160874" cy="95738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获取锁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持有锁，操作数据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释放锁</a:t>
            </a:r>
          </a:p>
        </p:txBody>
      </p:sp>
      <p:sp>
        <p:nvSpPr>
          <p:cNvPr id="24" name="矩形 23"/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指定所有程序都能访问到的标识为锁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48038" y="9353320"/>
            <a:ext cx="10172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需记录锁与程序对应关系，用于释放锁</a:t>
            </a:r>
          </a:p>
        </p:txBody>
      </p:sp>
      <p:sp>
        <p:nvSpPr>
          <p:cNvPr id="5" name="矩形 4"/>
          <p:cNvSpPr/>
          <p:nvPr/>
        </p:nvSpPr>
        <p:spPr>
          <a:xfrm>
            <a:off x="1344473" y="9471736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439" y="2073503"/>
            <a:ext cx="4751175" cy="10439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656262" y="2724299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竞争锁失败：阻塞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非阻塞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637555" y="4355640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竞争锁过程：公平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非公平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656262" y="7618323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锁是否可共享：共享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排他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656262" y="5986981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锁是否可被重复获取：可重入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非可重入</a:t>
            </a:r>
          </a:p>
        </p:txBody>
      </p:sp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中实现的锁特性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52697" y="2842715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833990" y="4474056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52697" y="7736739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852697" y="6105397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473" y="1955652"/>
            <a:ext cx="5154130" cy="113253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分布式锁方案</a:t>
              </a: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分布式锁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1B2710A-C4EE-1706-F27D-469E83414160}"/>
              </a:ext>
            </a:extLst>
          </p:cNvPr>
          <p:cNvSpPr txBox="1"/>
          <p:nvPr/>
        </p:nvSpPr>
        <p:spPr>
          <a:xfrm>
            <a:off x="976342" y="2084416"/>
            <a:ext cx="20719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单体应用：使用</a:t>
            </a:r>
            <a:r>
              <a:rPr lang="en-US" altLang="zh-CN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synchronized</a:t>
            </a:r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或者</a:t>
            </a:r>
            <a:r>
              <a:rPr lang="en-US" altLang="zh-CN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Lock</a:t>
            </a:r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的方式来解决多线程之间的共享数据一致性问题。</a:t>
            </a:r>
          </a:p>
          <a:p>
            <a:endParaRPr lang="zh-CN" altLang="en-US" sz="40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分布式集群：没有共同的</a:t>
            </a:r>
            <a:r>
              <a:rPr lang="en-US" altLang="zh-CN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JVM</a:t>
            </a:r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那么就需要另一种锁机制，来处理这种跨</a:t>
            </a:r>
            <a:r>
              <a:rPr lang="en-US" altLang="zh-CN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JVM</a:t>
            </a:r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进程之间的数据一致性问题，这就是分布式锁。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0C560F5-EE57-A919-0C9D-098E7C738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473" y="6100284"/>
            <a:ext cx="8478044" cy="62025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E1798F-22BF-56CA-80B4-249A7B271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6568" y="6089677"/>
            <a:ext cx="8478044" cy="622376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f543e33a-e91e-4d4a-80ee-a3c8cbd62aa7"/>
  <p:tag name="COMMONDATA" val="eyJoZGlkIjoiMWFjMGU4N2FjYjM5YjAzOWZlOTU4YjM4ZGJiZjczNTg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</TotalTime>
  <Words>1761</Words>
  <Application>Microsoft Office PowerPoint</Application>
  <PresentationFormat>自定义</PresentationFormat>
  <Paragraphs>163</Paragraphs>
  <Slides>23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Calibri</vt:lpstr>
      <vt:lpstr>Arial</vt:lpstr>
      <vt:lpstr>微软雅黑</vt:lpstr>
      <vt:lpstr>Microsoft JhengHei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普罗格-品牌文化部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普罗格2021年PPT模版标准版</dc:title>
  <dc:subject>PPT模版</dc:subject>
  <dc:creator>李航</dc:creator>
  <cp:lastModifiedBy>Mei JianMing</cp:lastModifiedBy>
  <cp:revision>230</cp:revision>
  <dcterms:created xsi:type="dcterms:W3CDTF">2021-03-08T09:12:00Z</dcterms:created>
  <dcterms:modified xsi:type="dcterms:W3CDTF">2023-02-21T10:11:55Z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2050177FB9F34296AD8D4110341433FF</vt:lpwstr>
  </property>
  <property fmtid="{D5CDD505-2E9C-101B-9397-08002B2CF9AE}" pid="3" name="KSOProductBuildVer">
    <vt:lpwstr>2052-11.1.0.13703</vt:lpwstr>
  </property>
</Properties>
</file>